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0" r:id="rId9"/>
    <p:sldId id="261" r:id="rId10"/>
    <p:sldId id="262" r:id="rId11"/>
    <p:sldId id="264" r:id="rId12"/>
    <p:sldId id="263" r:id="rId13"/>
    <p:sldId id="265" r:id="rId14"/>
    <p:sldId id="266" r:id="rId15"/>
    <p:sldId id="267" r:id="rId16"/>
    <p:sldId id="268" r:id="rId17"/>
    <p:sldId id="269" r:id="rId18"/>
    <p:sldId id="270" r:id="rId19"/>
    <p:sldId id="271" r:id="rId20"/>
    <p:sldId id="272" r:id="rId21"/>
    <p:sldId id="273" r:id="rId22"/>
    <p:sldId id="274" r:id="rId23"/>
    <p:sldId id="275" r:id="rId24"/>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2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00" d="100"/>
          <a:sy n="100" d="100"/>
        </p:scale>
        <p:origin x="1626" y="96"/>
      </p:cViewPr>
      <p:guideLst>
        <p:guide orient="horz" pos="2448"/>
        <p:guide pos="31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208825-FD9F-F14F-8B89-99E3289645D9}"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256680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08825-FD9F-F14F-8B89-99E3289645D9}"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2721554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52637"/>
            <a:ext cx="2488407" cy="751691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3562" y="352637"/>
            <a:ext cx="7301071" cy="75169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08825-FD9F-F14F-8B89-99E3289645D9}"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31292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208825-FD9F-F14F-8B89-99E3289645D9}"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612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208825-FD9F-F14F-8B89-99E3289645D9}"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236062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3562" y="2054648"/>
            <a:ext cx="4894738"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5941" y="2054648"/>
            <a:ext cx="4894739"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208825-FD9F-F14F-8B89-99E3289645D9}"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92544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208825-FD9F-F14F-8B89-99E3289645D9}"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23574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208825-FD9F-F14F-8B89-99E3289645D9}"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81023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08825-FD9F-F14F-8B89-99E3289645D9}"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228076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208825-FD9F-F14F-8B89-99E3289645D9}"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423467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r>
              <a:rPr lang="en-US"/>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208825-FD9F-F14F-8B89-99E3289645D9}"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234853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502920" y="1813560"/>
            <a:ext cx="9052560" cy="5129425"/>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882" tIns="50941" rIns="101882" bIns="50941" rtlCol="0" anchor="ctr"/>
          <a:lstStyle>
            <a:lvl1pPr algn="l">
              <a:defRPr sz="1300">
                <a:solidFill>
                  <a:schemeClr val="tx1">
                    <a:tint val="75000"/>
                  </a:schemeClr>
                </a:solidFill>
              </a:defRPr>
            </a:lvl1pPr>
          </a:lstStyle>
          <a:p>
            <a:fld id="{82208825-FD9F-F14F-8B89-99E3289645D9}" type="datetimeFigureOut">
              <a:rPr lang="en-US" smtClean="0"/>
              <a:t>6/6/2023</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77CBC434-23A4-BC49-8C68-E9AF04A8979A}" type="slidenum">
              <a:rPr lang="en-US" smtClean="0"/>
              <a:t>‹#›</a:t>
            </a:fld>
            <a:endParaRPr lang="en-US"/>
          </a:p>
        </p:txBody>
      </p:sp>
    </p:spTree>
    <p:extLst>
      <p:ext uri="{BB962C8B-B14F-4D97-AF65-F5344CB8AC3E}">
        <p14:creationId xmlns:p14="http://schemas.microsoft.com/office/powerpoint/2010/main" val="207379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sapling-plant-growing-seedling-154734/"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remakelearning.org/blog/2021/03/12/trying-together-support/"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mommasview.wordpress.com/2016/10/10/commitment/" TargetMode="Externa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needpix.com/photo/1140744/hiring-megaphone-recruitment-career-business-employer-employment-hire-sign"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7/06/relationships/model3d" Target="../media/model3d1.glb"/><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hyperlink" Target="https://www.biologycorner.com/2013/02/24/ngss-college-readiness/"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courses.lumenlearning.com/waymaker-psychology/chapter/learning-hacks-how-often-should-i-study/"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llanistheman.blogspot.com/2012/06/class-schedule-of-executive.html"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pngall.com/checklist-png"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openclipart.org/detail/296351/desktop-computer-3"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onlineinternetmarketinghelp.com/helpful-tips-during-job-interview/"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danmoyle/11715566974/"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B7BDBF93-F58E-0276-2015-F2E053B56B82}"/>
              </a:ext>
            </a:extLst>
          </p:cNvPr>
          <p:cNvPicPr>
            <a:picLocks noChangeAspect="1"/>
          </p:cNvPicPr>
          <p:nvPr/>
        </p:nvPicPr>
        <p:blipFill rotWithShape="1">
          <a:blip r:embed="rId2"/>
          <a:srcRect r="9210"/>
          <a:stretch/>
        </p:blipFill>
        <p:spPr>
          <a:xfrm>
            <a:off x="0" y="304800"/>
            <a:ext cx="10058400" cy="7467600"/>
          </a:xfrm>
          <a:prstGeom prst="rect">
            <a:avLst/>
          </a:prstGeom>
        </p:spPr>
      </p:pic>
      <p:sp>
        <p:nvSpPr>
          <p:cNvPr id="2" name="Title 1"/>
          <p:cNvSpPr>
            <a:spLocks noGrp="1"/>
          </p:cNvSpPr>
          <p:nvPr>
            <p:ph type="ctrTitle"/>
          </p:nvPr>
        </p:nvSpPr>
        <p:spPr>
          <a:xfrm>
            <a:off x="0" y="2491480"/>
            <a:ext cx="10058400" cy="1666028"/>
          </a:xfrm>
        </p:spPr>
        <p:txBody>
          <a:bodyPr>
            <a:normAutofit/>
          </a:bodyPr>
          <a:lstStyle/>
          <a:p>
            <a:r>
              <a:rPr lang="en-US" sz="4000" b="1" dirty="0">
                <a:solidFill>
                  <a:schemeClr val="tx1">
                    <a:lumMod val="65000"/>
                    <a:lumOff val="35000"/>
                  </a:schemeClr>
                </a:solidFill>
                <a:latin typeface="Helvetica" pitchFamily="2" charset="0"/>
                <a:cs typeface="Century Gothic"/>
              </a:rPr>
              <a:t>Teamwork Makes the Dream WORK</a:t>
            </a:r>
          </a:p>
        </p:txBody>
      </p:sp>
      <p:sp>
        <p:nvSpPr>
          <p:cNvPr id="3" name="TextBox 2">
            <a:extLst>
              <a:ext uri="{FF2B5EF4-FFF2-40B4-BE49-F238E27FC236}">
                <a16:creationId xmlns:a16="http://schemas.microsoft.com/office/drawing/2014/main" id="{25155811-0165-49D6-AD00-4CB5097E2ACF}"/>
              </a:ext>
            </a:extLst>
          </p:cNvPr>
          <p:cNvSpPr txBox="1"/>
          <p:nvPr/>
        </p:nvSpPr>
        <p:spPr>
          <a:xfrm>
            <a:off x="2900362" y="4038600"/>
            <a:ext cx="4257675" cy="707886"/>
          </a:xfrm>
          <a:prstGeom prst="rect">
            <a:avLst/>
          </a:prstGeom>
          <a:noFill/>
        </p:spPr>
        <p:txBody>
          <a:bodyPr wrap="square" rtlCol="0">
            <a:spAutoFit/>
          </a:bodyPr>
          <a:lstStyle/>
          <a:p>
            <a:pPr algn="ctr"/>
            <a:r>
              <a:rPr lang="en-US" dirty="0"/>
              <a:t>Vickie Vinson</a:t>
            </a:r>
          </a:p>
          <a:p>
            <a:pPr algn="ctr"/>
            <a:r>
              <a:rPr lang="en-US" dirty="0"/>
              <a:t>ABE Coordinator</a:t>
            </a:r>
          </a:p>
        </p:txBody>
      </p:sp>
    </p:spTree>
    <p:extLst>
      <p:ext uri="{BB962C8B-B14F-4D97-AF65-F5344CB8AC3E}">
        <p14:creationId xmlns:p14="http://schemas.microsoft.com/office/powerpoint/2010/main" val="2521813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8D89-B90E-4762-8839-C3E18E410DEA}"/>
              </a:ext>
            </a:extLst>
          </p:cNvPr>
          <p:cNvSpPr>
            <a:spLocks noGrp="1"/>
          </p:cNvSpPr>
          <p:nvPr>
            <p:ph type="title"/>
          </p:nvPr>
        </p:nvSpPr>
        <p:spPr/>
        <p:txBody>
          <a:bodyPr/>
          <a:lstStyle/>
          <a:p>
            <a:r>
              <a:rPr lang="en-US" dirty="0"/>
              <a:t>Also in May, 2022…</a:t>
            </a:r>
          </a:p>
        </p:txBody>
      </p:sp>
      <p:sp>
        <p:nvSpPr>
          <p:cNvPr id="3" name="Content Placeholder 2">
            <a:extLst>
              <a:ext uri="{FF2B5EF4-FFF2-40B4-BE49-F238E27FC236}">
                <a16:creationId xmlns:a16="http://schemas.microsoft.com/office/drawing/2014/main" id="{BF83E168-1E63-4C33-AAB4-07738853D05B}"/>
              </a:ext>
            </a:extLst>
          </p:cNvPr>
          <p:cNvSpPr>
            <a:spLocks noGrp="1"/>
          </p:cNvSpPr>
          <p:nvPr>
            <p:ph idx="1"/>
          </p:nvPr>
        </p:nvSpPr>
        <p:spPr/>
        <p:txBody>
          <a:bodyPr/>
          <a:lstStyle/>
          <a:p>
            <a:r>
              <a:rPr lang="en-US" dirty="0"/>
              <a:t>Carpentry Basics students successfully completed CPR and First Aid Certification.</a:t>
            </a:r>
          </a:p>
          <a:p>
            <a:r>
              <a:rPr lang="en-US" dirty="0"/>
              <a:t>One of our ABE Academy students enrolled in the CVCC Furniture Academy.  He is scheduled to graduate </a:t>
            </a:r>
          </a:p>
          <a:p>
            <a:pPr marL="0" indent="0">
              <a:buNone/>
            </a:pPr>
            <a:r>
              <a:rPr lang="en-US" dirty="0"/>
              <a:t>    from Furniture Academy </a:t>
            </a:r>
          </a:p>
          <a:p>
            <a:pPr marL="0" indent="0">
              <a:buNone/>
            </a:pPr>
            <a:r>
              <a:rPr lang="en-US" dirty="0"/>
              <a:t>    this May and already has </a:t>
            </a:r>
          </a:p>
          <a:p>
            <a:pPr marL="0" indent="0">
              <a:buNone/>
            </a:pPr>
            <a:r>
              <a:rPr lang="en-US" dirty="0"/>
              <a:t>    multiple job offers. </a:t>
            </a:r>
          </a:p>
        </p:txBody>
      </p:sp>
      <p:pic>
        <p:nvPicPr>
          <p:cNvPr id="5" name="Picture 4">
            <a:extLst>
              <a:ext uri="{FF2B5EF4-FFF2-40B4-BE49-F238E27FC236}">
                <a16:creationId xmlns:a16="http://schemas.microsoft.com/office/drawing/2014/main" id="{22914435-0D2E-465C-8A55-F995621A74EB}"/>
              </a:ext>
            </a:extLst>
          </p:cNvPr>
          <p:cNvPicPr>
            <a:picLocks noChangeAspect="1"/>
          </p:cNvPicPr>
          <p:nvPr/>
        </p:nvPicPr>
        <p:blipFill>
          <a:blip r:embed="rId2"/>
          <a:stretch>
            <a:fillRect/>
          </a:stretch>
        </p:blipFill>
        <p:spPr>
          <a:xfrm>
            <a:off x="6076950" y="4110990"/>
            <a:ext cx="3248025" cy="3384444"/>
          </a:xfrm>
          <a:prstGeom prst="rect">
            <a:avLst/>
          </a:prstGeom>
        </p:spPr>
      </p:pic>
    </p:spTree>
    <p:extLst>
      <p:ext uri="{BB962C8B-B14F-4D97-AF65-F5344CB8AC3E}">
        <p14:creationId xmlns:p14="http://schemas.microsoft.com/office/powerpoint/2010/main" val="3732190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D216A1-8EA2-4333-9551-1D6CFECD49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8175" y="2190750"/>
            <a:ext cx="9144000" cy="5505450"/>
          </a:xfrm>
          <a:prstGeom prst="rect">
            <a:avLst/>
          </a:prstGeom>
        </p:spPr>
      </p:pic>
      <p:sp>
        <p:nvSpPr>
          <p:cNvPr id="2" name="Title 1">
            <a:extLst>
              <a:ext uri="{FF2B5EF4-FFF2-40B4-BE49-F238E27FC236}">
                <a16:creationId xmlns:a16="http://schemas.microsoft.com/office/drawing/2014/main" id="{5FAE835A-8D38-4FD8-9D59-994EF9464CD9}"/>
              </a:ext>
            </a:extLst>
          </p:cNvPr>
          <p:cNvSpPr>
            <a:spLocks noGrp="1"/>
          </p:cNvSpPr>
          <p:nvPr>
            <p:ph type="title"/>
          </p:nvPr>
        </p:nvSpPr>
        <p:spPr/>
        <p:txBody>
          <a:bodyPr/>
          <a:lstStyle/>
          <a:p>
            <a:r>
              <a:rPr lang="en-US" dirty="0"/>
              <a:t>Implementation Team Grows</a:t>
            </a:r>
          </a:p>
        </p:txBody>
      </p:sp>
      <p:sp>
        <p:nvSpPr>
          <p:cNvPr id="3" name="Content Placeholder 2">
            <a:extLst>
              <a:ext uri="{FF2B5EF4-FFF2-40B4-BE49-F238E27FC236}">
                <a16:creationId xmlns:a16="http://schemas.microsoft.com/office/drawing/2014/main" id="{35D2FBE3-9585-4BB1-BA72-42F830E755BC}"/>
              </a:ext>
            </a:extLst>
          </p:cNvPr>
          <p:cNvSpPr>
            <a:spLocks noGrp="1"/>
          </p:cNvSpPr>
          <p:nvPr>
            <p:ph idx="1"/>
          </p:nvPr>
        </p:nvSpPr>
        <p:spPr>
          <a:xfrm>
            <a:off x="502920" y="1362076"/>
            <a:ext cx="8136255" cy="5276849"/>
          </a:xfrm>
        </p:spPr>
        <p:txBody>
          <a:bodyPr>
            <a:normAutofit fontScale="92500" lnSpcReduction="20000"/>
          </a:bodyPr>
          <a:lstStyle/>
          <a:p>
            <a:r>
              <a:rPr lang="en-US" dirty="0"/>
              <a:t>The implementation team continued to meet throughout the summer of 2022.</a:t>
            </a:r>
          </a:p>
          <a:p>
            <a:r>
              <a:rPr lang="en-US" dirty="0"/>
              <a:t>By the fall of 2022, the implementation team had expanded from 9 team members to 15 team members.</a:t>
            </a:r>
          </a:p>
          <a:p>
            <a:r>
              <a:rPr lang="en-US" dirty="0"/>
              <a:t>Team now includes representatives from Workforce Connectivity and Catawba Apprenticeship Network, Minority Community Outreach, Office of Diversity and Community Engagement, Economic Development and Corporate Education</a:t>
            </a:r>
          </a:p>
        </p:txBody>
      </p:sp>
    </p:spTree>
    <p:extLst>
      <p:ext uri="{BB962C8B-B14F-4D97-AF65-F5344CB8AC3E}">
        <p14:creationId xmlns:p14="http://schemas.microsoft.com/office/powerpoint/2010/main" val="101137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B41B4E-2B0D-4316-B036-B27EC0BB61C6}"/>
              </a:ext>
            </a:extLst>
          </p:cNvPr>
          <p:cNvPicPr>
            <a:picLocks noChangeAspect="1"/>
          </p:cNvPicPr>
          <p:nvPr/>
        </p:nvPicPr>
        <p:blipFill>
          <a:blip r:embed="rId2"/>
          <a:stretch>
            <a:fillRect/>
          </a:stretch>
        </p:blipFill>
        <p:spPr>
          <a:xfrm>
            <a:off x="3143249" y="4648200"/>
            <a:ext cx="4029075" cy="2971799"/>
          </a:xfrm>
          <a:prstGeom prst="rect">
            <a:avLst/>
          </a:prstGeom>
        </p:spPr>
      </p:pic>
      <p:sp>
        <p:nvSpPr>
          <p:cNvPr id="2" name="Title 1">
            <a:extLst>
              <a:ext uri="{FF2B5EF4-FFF2-40B4-BE49-F238E27FC236}">
                <a16:creationId xmlns:a16="http://schemas.microsoft.com/office/drawing/2014/main" id="{0839EE96-0C6B-4BF1-90ED-6FDDFC948E8C}"/>
              </a:ext>
            </a:extLst>
          </p:cNvPr>
          <p:cNvSpPr>
            <a:spLocks noGrp="1"/>
          </p:cNvSpPr>
          <p:nvPr>
            <p:ph type="title"/>
          </p:nvPr>
        </p:nvSpPr>
        <p:spPr/>
        <p:txBody>
          <a:bodyPr>
            <a:normAutofit fontScale="90000"/>
          </a:bodyPr>
          <a:lstStyle/>
          <a:p>
            <a:r>
              <a:rPr lang="en-US" dirty="0"/>
              <a:t>Expanded Team = Expanded Opportunities</a:t>
            </a:r>
          </a:p>
        </p:txBody>
      </p:sp>
      <p:sp>
        <p:nvSpPr>
          <p:cNvPr id="3" name="Content Placeholder 2">
            <a:extLst>
              <a:ext uri="{FF2B5EF4-FFF2-40B4-BE49-F238E27FC236}">
                <a16:creationId xmlns:a16="http://schemas.microsoft.com/office/drawing/2014/main" id="{8D8AE120-652E-4433-8EF2-A3EA57E08382}"/>
              </a:ext>
            </a:extLst>
          </p:cNvPr>
          <p:cNvSpPr>
            <a:spLocks noGrp="1"/>
          </p:cNvSpPr>
          <p:nvPr>
            <p:ph idx="1"/>
          </p:nvPr>
        </p:nvSpPr>
        <p:spPr/>
        <p:txBody>
          <a:bodyPr/>
          <a:lstStyle/>
          <a:p>
            <a:r>
              <a:rPr lang="en-US" dirty="0"/>
              <a:t>Fall, 2022 – Students who had completed the Employ-ABILITY core classes had the opportunity to enroll in Manufacturing Basics where they obtained OSHA-10 certification, First Aid/CPR certification, and LEAN mfg.  </a:t>
            </a:r>
          </a:p>
        </p:txBody>
      </p:sp>
    </p:spTree>
    <p:extLst>
      <p:ext uri="{BB962C8B-B14F-4D97-AF65-F5344CB8AC3E}">
        <p14:creationId xmlns:p14="http://schemas.microsoft.com/office/powerpoint/2010/main" val="1272499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319EC-615A-4DE1-8995-5E330BE60A7A}"/>
              </a:ext>
            </a:extLst>
          </p:cNvPr>
          <p:cNvSpPr>
            <a:spLocks noGrp="1"/>
          </p:cNvSpPr>
          <p:nvPr>
            <p:ph type="title"/>
          </p:nvPr>
        </p:nvSpPr>
        <p:spPr/>
        <p:txBody>
          <a:bodyPr/>
          <a:lstStyle/>
          <a:p>
            <a:r>
              <a:rPr lang="en-US" dirty="0"/>
              <a:t>Fall, 2022 (continued)</a:t>
            </a:r>
          </a:p>
        </p:txBody>
      </p:sp>
      <p:sp>
        <p:nvSpPr>
          <p:cNvPr id="3" name="Content Placeholder 2">
            <a:extLst>
              <a:ext uri="{FF2B5EF4-FFF2-40B4-BE49-F238E27FC236}">
                <a16:creationId xmlns:a16="http://schemas.microsoft.com/office/drawing/2014/main" id="{1C6464FB-9A46-4126-919F-DBF946FA167A}"/>
              </a:ext>
            </a:extLst>
          </p:cNvPr>
          <p:cNvSpPr>
            <a:spLocks noGrp="1"/>
          </p:cNvSpPr>
          <p:nvPr>
            <p:ph idx="1"/>
          </p:nvPr>
        </p:nvSpPr>
        <p:spPr>
          <a:xfrm>
            <a:off x="502920" y="1813561"/>
            <a:ext cx="9052560" cy="3729990"/>
          </a:xfrm>
        </p:spPr>
        <p:txBody>
          <a:bodyPr>
            <a:normAutofit fontScale="85000" lnSpcReduction="20000"/>
          </a:bodyPr>
          <a:lstStyle/>
          <a:p>
            <a:r>
              <a:rPr lang="en-US" dirty="0"/>
              <a:t>Curriculum Involvement: Students had the opportunity to enroll in Early Childhood Education Basics.  Students attended class once weekly.  Class was taught by Early Childhood curriculum instructors.  Students applied for and received their qualifying letter from the state at the end of the semester.  The qualifying letter states that the student is approved to begin working in childcare in NC.</a:t>
            </a:r>
          </a:p>
        </p:txBody>
      </p:sp>
      <p:pic>
        <p:nvPicPr>
          <p:cNvPr id="5" name="Picture 4">
            <a:extLst>
              <a:ext uri="{FF2B5EF4-FFF2-40B4-BE49-F238E27FC236}">
                <a16:creationId xmlns:a16="http://schemas.microsoft.com/office/drawing/2014/main" id="{C9A1F5D8-8AAC-4116-9579-E29846A44BA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42135" y="4867275"/>
            <a:ext cx="6177915" cy="2489180"/>
          </a:xfrm>
          <a:prstGeom prst="rect">
            <a:avLst/>
          </a:prstGeom>
        </p:spPr>
      </p:pic>
      <p:sp>
        <p:nvSpPr>
          <p:cNvPr id="6" name="TextBox 5">
            <a:extLst>
              <a:ext uri="{FF2B5EF4-FFF2-40B4-BE49-F238E27FC236}">
                <a16:creationId xmlns:a16="http://schemas.microsoft.com/office/drawing/2014/main" id="{E4C5E4B6-6DE1-4169-8C2D-44CCD53E67AC}"/>
              </a:ext>
            </a:extLst>
          </p:cNvPr>
          <p:cNvSpPr txBox="1"/>
          <p:nvPr/>
        </p:nvSpPr>
        <p:spPr>
          <a:xfrm>
            <a:off x="1842135" y="7541568"/>
            <a:ext cx="6177915" cy="230832"/>
          </a:xfrm>
          <a:prstGeom prst="rect">
            <a:avLst/>
          </a:prstGeom>
          <a:noFill/>
        </p:spPr>
        <p:txBody>
          <a:bodyPr wrap="square" rtlCol="0">
            <a:spAutoFit/>
          </a:bodyPr>
          <a:lstStyle/>
          <a:p>
            <a:r>
              <a:rPr lang="en-US" sz="900">
                <a:hlinkClick r:id="rId3" tooltip="https://remakelearning.org/blog/2021/03/12/trying-together-support/"/>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20855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4B12-2FCE-4F07-ACE9-6AB934446C11}"/>
              </a:ext>
            </a:extLst>
          </p:cNvPr>
          <p:cNvSpPr>
            <a:spLocks noGrp="1"/>
          </p:cNvSpPr>
          <p:nvPr>
            <p:ph type="title"/>
          </p:nvPr>
        </p:nvSpPr>
        <p:spPr/>
        <p:txBody>
          <a:bodyPr/>
          <a:lstStyle/>
          <a:p>
            <a:r>
              <a:rPr lang="en-US" dirty="0"/>
              <a:t>Fall 2022 </a:t>
            </a:r>
          </a:p>
        </p:txBody>
      </p:sp>
      <p:sp>
        <p:nvSpPr>
          <p:cNvPr id="3" name="Content Placeholder 2">
            <a:extLst>
              <a:ext uri="{FF2B5EF4-FFF2-40B4-BE49-F238E27FC236}">
                <a16:creationId xmlns:a16="http://schemas.microsoft.com/office/drawing/2014/main" id="{39F38EAC-7BF3-450B-A7FB-B82A99026A7A}"/>
              </a:ext>
            </a:extLst>
          </p:cNvPr>
          <p:cNvSpPr>
            <a:spLocks noGrp="1"/>
          </p:cNvSpPr>
          <p:nvPr>
            <p:ph idx="1"/>
          </p:nvPr>
        </p:nvSpPr>
        <p:spPr/>
        <p:txBody>
          <a:bodyPr/>
          <a:lstStyle/>
          <a:p>
            <a:r>
              <a:rPr lang="en-US" dirty="0"/>
              <a:t>7 ABE Academy students began the Employ-ABILITY core classes, beginning with Working Smart.  This group of students was the 6</a:t>
            </a:r>
            <a:r>
              <a:rPr lang="en-US" baseline="30000" dirty="0"/>
              <a:t>th</a:t>
            </a:r>
            <a:r>
              <a:rPr lang="en-US" dirty="0"/>
              <a:t> co-</a:t>
            </a:r>
            <a:r>
              <a:rPr lang="en-US" dirty="0" err="1"/>
              <a:t>hort</a:t>
            </a:r>
            <a:r>
              <a:rPr lang="en-US" dirty="0"/>
              <a:t> to begin the pathway since Spring, 2017.</a:t>
            </a:r>
          </a:p>
        </p:txBody>
      </p:sp>
      <p:pic>
        <p:nvPicPr>
          <p:cNvPr id="5" name="Picture 4">
            <a:extLst>
              <a:ext uri="{FF2B5EF4-FFF2-40B4-BE49-F238E27FC236}">
                <a16:creationId xmlns:a16="http://schemas.microsoft.com/office/drawing/2014/main" id="{485BD6FD-9D1F-4695-93D6-9B953F1EE994}"/>
              </a:ext>
            </a:extLst>
          </p:cNvPr>
          <p:cNvPicPr>
            <a:picLocks noChangeAspect="1"/>
          </p:cNvPicPr>
          <p:nvPr/>
        </p:nvPicPr>
        <p:blipFill>
          <a:blip r:embed="rId2"/>
          <a:stretch>
            <a:fillRect/>
          </a:stretch>
        </p:blipFill>
        <p:spPr>
          <a:xfrm>
            <a:off x="1866900" y="4029074"/>
            <a:ext cx="7086600" cy="3629025"/>
          </a:xfrm>
          <a:prstGeom prst="rect">
            <a:avLst/>
          </a:prstGeom>
        </p:spPr>
      </p:pic>
    </p:spTree>
    <p:extLst>
      <p:ext uri="{BB962C8B-B14F-4D97-AF65-F5344CB8AC3E}">
        <p14:creationId xmlns:p14="http://schemas.microsoft.com/office/powerpoint/2010/main" val="3955214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71CFE-B43B-4FDE-B90C-E167B6C5F789}"/>
              </a:ext>
            </a:extLst>
          </p:cNvPr>
          <p:cNvSpPr>
            <a:spLocks noGrp="1"/>
          </p:cNvSpPr>
          <p:nvPr>
            <p:ph type="title"/>
          </p:nvPr>
        </p:nvSpPr>
        <p:spPr>
          <a:xfrm>
            <a:off x="502920" y="311256"/>
            <a:ext cx="9052560" cy="1088919"/>
          </a:xfrm>
        </p:spPr>
        <p:txBody>
          <a:bodyPr/>
          <a:lstStyle/>
          <a:p>
            <a:r>
              <a:rPr lang="en-US" dirty="0"/>
              <a:t>Spring, 2023</a:t>
            </a:r>
          </a:p>
        </p:txBody>
      </p:sp>
      <p:sp>
        <p:nvSpPr>
          <p:cNvPr id="3" name="Content Placeholder 2">
            <a:extLst>
              <a:ext uri="{FF2B5EF4-FFF2-40B4-BE49-F238E27FC236}">
                <a16:creationId xmlns:a16="http://schemas.microsoft.com/office/drawing/2014/main" id="{C94F4D93-154B-4A20-93E6-155D3DD40808}"/>
              </a:ext>
            </a:extLst>
          </p:cNvPr>
          <p:cNvSpPr>
            <a:spLocks noGrp="1"/>
          </p:cNvSpPr>
          <p:nvPr>
            <p:ph idx="1"/>
          </p:nvPr>
        </p:nvSpPr>
        <p:spPr>
          <a:xfrm>
            <a:off x="502920" y="1314450"/>
            <a:ext cx="9052560" cy="5628535"/>
          </a:xfrm>
        </p:spPr>
        <p:txBody>
          <a:bodyPr/>
          <a:lstStyle/>
          <a:p>
            <a:r>
              <a:rPr lang="en-US" dirty="0"/>
              <a:t>Employ-ABILITY co-</a:t>
            </a:r>
            <a:r>
              <a:rPr lang="en-US" dirty="0" err="1"/>
              <a:t>hort</a:t>
            </a:r>
            <a:r>
              <a:rPr lang="en-US" dirty="0"/>
              <a:t> continues</a:t>
            </a:r>
          </a:p>
          <a:p>
            <a:r>
              <a:rPr lang="en-US" dirty="0"/>
              <a:t>5 students are enrolled in Custodial Technician Basics.  Students will be prepared to take the Cleaning Management Institute’s Certified Custodial Technician certification at the end of the class.</a:t>
            </a:r>
          </a:p>
        </p:txBody>
      </p:sp>
      <p:pic>
        <p:nvPicPr>
          <p:cNvPr id="5" name="Picture 4">
            <a:extLst>
              <a:ext uri="{FF2B5EF4-FFF2-40B4-BE49-F238E27FC236}">
                <a16:creationId xmlns:a16="http://schemas.microsoft.com/office/drawing/2014/main" id="{7D2F1F55-68BC-4465-84C3-06D26CDF6897}"/>
              </a:ext>
            </a:extLst>
          </p:cNvPr>
          <p:cNvPicPr>
            <a:picLocks noChangeAspect="1"/>
          </p:cNvPicPr>
          <p:nvPr/>
        </p:nvPicPr>
        <p:blipFill>
          <a:blip r:embed="rId2"/>
          <a:stretch>
            <a:fillRect/>
          </a:stretch>
        </p:blipFill>
        <p:spPr>
          <a:xfrm>
            <a:off x="2752725" y="4772025"/>
            <a:ext cx="5133976" cy="2886075"/>
          </a:xfrm>
          <a:prstGeom prst="rect">
            <a:avLst/>
          </a:prstGeom>
        </p:spPr>
      </p:pic>
    </p:spTree>
    <p:extLst>
      <p:ext uri="{BB962C8B-B14F-4D97-AF65-F5344CB8AC3E}">
        <p14:creationId xmlns:p14="http://schemas.microsoft.com/office/powerpoint/2010/main" val="412838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119F9-ECB6-4870-BFCF-9D6D3CBD0B23}"/>
              </a:ext>
            </a:extLst>
          </p:cNvPr>
          <p:cNvSpPr>
            <a:spLocks noGrp="1"/>
          </p:cNvSpPr>
          <p:nvPr>
            <p:ph type="title"/>
          </p:nvPr>
        </p:nvSpPr>
        <p:spPr>
          <a:xfrm>
            <a:off x="502920" y="311256"/>
            <a:ext cx="9052560" cy="974619"/>
          </a:xfrm>
        </p:spPr>
        <p:txBody>
          <a:bodyPr/>
          <a:lstStyle/>
          <a:p>
            <a:r>
              <a:rPr lang="en-US" dirty="0"/>
              <a:t>Spring, 2023</a:t>
            </a:r>
          </a:p>
        </p:txBody>
      </p:sp>
      <p:sp>
        <p:nvSpPr>
          <p:cNvPr id="3" name="Content Placeholder 2">
            <a:extLst>
              <a:ext uri="{FF2B5EF4-FFF2-40B4-BE49-F238E27FC236}">
                <a16:creationId xmlns:a16="http://schemas.microsoft.com/office/drawing/2014/main" id="{179BFDE2-17F0-43F9-8D1D-D08216AEBFA1}"/>
              </a:ext>
            </a:extLst>
          </p:cNvPr>
          <p:cNvSpPr>
            <a:spLocks noGrp="1"/>
          </p:cNvSpPr>
          <p:nvPr>
            <p:ph idx="1"/>
          </p:nvPr>
        </p:nvSpPr>
        <p:spPr>
          <a:xfrm>
            <a:off x="502920" y="1285876"/>
            <a:ext cx="9052560" cy="4629149"/>
          </a:xfrm>
        </p:spPr>
        <p:txBody>
          <a:bodyPr/>
          <a:lstStyle/>
          <a:p>
            <a:r>
              <a:rPr lang="en-US" dirty="0"/>
              <a:t>Supreme Maintenance Organization has joined the Catawba Apprenticeship Network to offer paid apprenticeship opportunities to students in the Custodial Technician Basics class.  </a:t>
            </a:r>
          </a:p>
          <a:p>
            <a:r>
              <a:rPr lang="en-US" dirty="0"/>
              <a:t>A pre-apprenticeship has been approved for any student who completes the four core Employ-ABILITY classes.</a:t>
            </a:r>
          </a:p>
        </p:txBody>
      </p:sp>
      <p:pic>
        <p:nvPicPr>
          <p:cNvPr id="5" name="Picture 4">
            <a:extLst>
              <a:ext uri="{FF2B5EF4-FFF2-40B4-BE49-F238E27FC236}">
                <a16:creationId xmlns:a16="http://schemas.microsoft.com/office/drawing/2014/main" id="{DAD8B61D-F629-4412-815A-2684AA4688FE}"/>
              </a:ext>
            </a:extLst>
          </p:cNvPr>
          <p:cNvPicPr>
            <a:picLocks noChangeAspect="1"/>
          </p:cNvPicPr>
          <p:nvPr/>
        </p:nvPicPr>
        <p:blipFill>
          <a:blip r:embed="rId2"/>
          <a:stretch>
            <a:fillRect/>
          </a:stretch>
        </p:blipFill>
        <p:spPr>
          <a:xfrm>
            <a:off x="1047750" y="5915026"/>
            <a:ext cx="8077200" cy="1546118"/>
          </a:xfrm>
          <a:prstGeom prst="rect">
            <a:avLst/>
          </a:prstGeom>
        </p:spPr>
      </p:pic>
    </p:spTree>
    <p:extLst>
      <p:ext uri="{BB962C8B-B14F-4D97-AF65-F5344CB8AC3E}">
        <p14:creationId xmlns:p14="http://schemas.microsoft.com/office/powerpoint/2010/main" val="3212518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4C4F-AB0D-4EE7-A058-95CF9EBA6DA5}"/>
              </a:ext>
            </a:extLst>
          </p:cNvPr>
          <p:cNvSpPr>
            <a:spLocks noGrp="1"/>
          </p:cNvSpPr>
          <p:nvPr>
            <p:ph type="title"/>
          </p:nvPr>
        </p:nvSpPr>
        <p:spPr>
          <a:xfrm>
            <a:off x="502920" y="311256"/>
            <a:ext cx="9052560" cy="917469"/>
          </a:xfrm>
        </p:spPr>
        <p:txBody>
          <a:bodyPr/>
          <a:lstStyle/>
          <a:p>
            <a:r>
              <a:rPr lang="en-US" dirty="0"/>
              <a:t>But wait, there’s more!</a:t>
            </a:r>
          </a:p>
        </p:txBody>
      </p:sp>
      <p:sp>
        <p:nvSpPr>
          <p:cNvPr id="3" name="Content Placeholder 2">
            <a:extLst>
              <a:ext uri="{FF2B5EF4-FFF2-40B4-BE49-F238E27FC236}">
                <a16:creationId xmlns:a16="http://schemas.microsoft.com/office/drawing/2014/main" id="{EF8894F1-6415-4EDE-8806-678C54D19033}"/>
              </a:ext>
            </a:extLst>
          </p:cNvPr>
          <p:cNvSpPr>
            <a:spLocks noGrp="1"/>
          </p:cNvSpPr>
          <p:nvPr>
            <p:ph idx="1"/>
          </p:nvPr>
        </p:nvSpPr>
        <p:spPr>
          <a:xfrm>
            <a:off x="502920" y="1152526"/>
            <a:ext cx="9052560" cy="4295774"/>
          </a:xfrm>
        </p:spPr>
        <p:txBody>
          <a:bodyPr>
            <a:normAutofit fontScale="92500" lnSpcReduction="20000"/>
          </a:bodyPr>
          <a:lstStyle/>
          <a:p>
            <a:r>
              <a:rPr lang="en-US" dirty="0"/>
              <a:t>CVCC has organized awareness activities across both campuses in recognition of Developmental Disabilities Awareness Month. </a:t>
            </a:r>
          </a:p>
          <a:p>
            <a:r>
              <a:rPr lang="en-US" dirty="0"/>
              <a:t>ABE Academy students are being recognized across both campuses and have been given multiple opportunities to explore different programs throughout.</a:t>
            </a:r>
          </a:p>
          <a:p>
            <a:r>
              <a:rPr lang="en-US" dirty="0"/>
              <a:t>Students have been invited to enroll in the Construction Academy in Summer, 2023.</a:t>
            </a:r>
          </a:p>
        </p:txBody>
      </p:sp>
      <p:pic>
        <p:nvPicPr>
          <p:cNvPr id="5" name="Picture 4">
            <a:extLst>
              <a:ext uri="{FF2B5EF4-FFF2-40B4-BE49-F238E27FC236}">
                <a16:creationId xmlns:a16="http://schemas.microsoft.com/office/drawing/2014/main" id="{9F733E45-CD94-4B52-96F6-D92FECC918BD}"/>
              </a:ext>
            </a:extLst>
          </p:cNvPr>
          <p:cNvPicPr>
            <a:picLocks noChangeAspect="1"/>
          </p:cNvPicPr>
          <p:nvPr/>
        </p:nvPicPr>
        <p:blipFill>
          <a:blip r:embed="rId2"/>
          <a:stretch>
            <a:fillRect/>
          </a:stretch>
        </p:blipFill>
        <p:spPr>
          <a:xfrm>
            <a:off x="981075" y="4991100"/>
            <a:ext cx="2266950" cy="2781300"/>
          </a:xfrm>
          <a:prstGeom prst="rect">
            <a:avLst/>
          </a:prstGeom>
        </p:spPr>
      </p:pic>
      <p:pic>
        <p:nvPicPr>
          <p:cNvPr id="7" name="Picture 6">
            <a:extLst>
              <a:ext uri="{FF2B5EF4-FFF2-40B4-BE49-F238E27FC236}">
                <a16:creationId xmlns:a16="http://schemas.microsoft.com/office/drawing/2014/main" id="{B8B79E3F-DCC0-4642-9874-3BE2DB07F027}"/>
              </a:ext>
            </a:extLst>
          </p:cNvPr>
          <p:cNvPicPr>
            <a:picLocks noChangeAspect="1"/>
          </p:cNvPicPr>
          <p:nvPr/>
        </p:nvPicPr>
        <p:blipFill>
          <a:blip r:embed="rId3"/>
          <a:stretch>
            <a:fillRect/>
          </a:stretch>
        </p:blipFill>
        <p:spPr>
          <a:xfrm rot="5400000">
            <a:off x="3257550" y="5162550"/>
            <a:ext cx="2781300" cy="2438400"/>
          </a:xfrm>
          <a:prstGeom prst="rect">
            <a:avLst/>
          </a:prstGeom>
        </p:spPr>
      </p:pic>
      <p:pic>
        <p:nvPicPr>
          <p:cNvPr id="9" name="Picture 8">
            <a:extLst>
              <a:ext uri="{FF2B5EF4-FFF2-40B4-BE49-F238E27FC236}">
                <a16:creationId xmlns:a16="http://schemas.microsoft.com/office/drawing/2014/main" id="{5B44F151-313A-49AE-A122-BE9C3294CB27}"/>
              </a:ext>
            </a:extLst>
          </p:cNvPr>
          <p:cNvPicPr>
            <a:picLocks noChangeAspect="1"/>
          </p:cNvPicPr>
          <p:nvPr/>
        </p:nvPicPr>
        <p:blipFill>
          <a:blip r:embed="rId4"/>
          <a:stretch>
            <a:fillRect/>
          </a:stretch>
        </p:blipFill>
        <p:spPr>
          <a:xfrm>
            <a:off x="6134100" y="4991100"/>
            <a:ext cx="2943225" cy="2781300"/>
          </a:xfrm>
          <a:prstGeom prst="rect">
            <a:avLst/>
          </a:prstGeom>
        </p:spPr>
      </p:pic>
    </p:spTree>
    <p:extLst>
      <p:ext uri="{BB962C8B-B14F-4D97-AF65-F5344CB8AC3E}">
        <p14:creationId xmlns:p14="http://schemas.microsoft.com/office/powerpoint/2010/main" val="635812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3204-3F65-41E0-BAFB-AAB5FCB92980}"/>
              </a:ext>
            </a:extLst>
          </p:cNvPr>
          <p:cNvSpPr>
            <a:spLocks noGrp="1"/>
          </p:cNvSpPr>
          <p:nvPr>
            <p:ph type="title"/>
          </p:nvPr>
        </p:nvSpPr>
        <p:spPr/>
        <p:txBody>
          <a:bodyPr/>
          <a:lstStyle/>
          <a:p>
            <a:r>
              <a:rPr lang="en-US" dirty="0"/>
              <a:t>May 12, 2023</a:t>
            </a:r>
          </a:p>
        </p:txBody>
      </p:sp>
      <p:sp>
        <p:nvSpPr>
          <p:cNvPr id="3" name="Content Placeholder 2">
            <a:extLst>
              <a:ext uri="{FF2B5EF4-FFF2-40B4-BE49-F238E27FC236}">
                <a16:creationId xmlns:a16="http://schemas.microsoft.com/office/drawing/2014/main" id="{37A1FCB5-DFF1-46EE-B222-92E0299FC990}"/>
              </a:ext>
            </a:extLst>
          </p:cNvPr>
          <p:cNvSpPr>
            <a:spLocks noGrp="1"/>
          </p:cNvSpPr>
          <p:nvPr>
            <p:ph idx="1"/>
          </p:nvPr>
        </p:nvSpPr>
        <p:spPr>
          <a:xfrm>
            <a:off x="502920" y="1371600"/>
            <a:ext cx="9052560" cy="3800475"/>
          </a:xfrm>
        </p:spPr>
        <p:txBody>
          <a:bodyPr/>
          <a:lstStyle/>
          <a:p>
            <a:pPr marL="0" indent="0" algn="ctr">
              <a:buNone/>
            </a:pPr>
            <a:r>
              <a:rPr lang="en-US" sz="4000" dirty="0"/>
              <a:t>For the first time EVER, ABE Academy students, wearing caps and gowns, will walk across the stage with their neurotypical peers in the Catawba Valley Community College commencement ceremony!</a:t>
            </a:r>
          </a:p>
        </p:txBody>
      </p:sp>
      <p:pic>
        <p:nvPicPr>
          <p:cNvPr id="5" name="Picture 4">
            <a:extLst>
              <a:ext uri="{FF2B5EF4-FFF2-40B4-BE49-F238E27FC236}">
                <a16:creationId xmlns:a16="http://schemas.microsoft.com/office/drawing/2014/main" id="{42A17A35-A4C8-46D8-951F-7B695F4F5AD5}"/>
              </a:ext>
            </a:extLst>
          </p:cNvPr>
          <p:cNvPicPr>
            <a:picLocks noChangeAspect="1"/>
          </p:cNvPicPr>
          <p:nvPr/>
        </p:nvPicPr>
        <p:blipFill>
          <a:blip r:embed="rId2"/>
          <a:stretch>
            <a:fillRect/>
          </a:stretch>
        </p:blipFill>
        <p:spPr>
          <a:xfrm>
            <a:off x="342900" y="4447707"/>
            <a:ext cx="3552824" cy="3305643"/>
          </a:xfrm>
          <a:prstGeom prst="rect">
            <a:avLst/>
          </a:prstGeom>
        </p:spPr>
      </p:pic>
      <p:pic>
        <p:nvPicPr>
          <p:cNvPr id="7" name="Picture 6">
            <a:extLst>
              <a:ext uri="{FF2B5EF4-FFF2-40B4-BE49-F238E27FC236}">
                <a16:creationId xmlns:a16="http://schemas.microsoft.com/office/drawing/2014/main" id="{6F5103AE-8155-44C5-8EB9-4AA41788D57C}"/>
              </a:ext>
            </a:extLst>
          </p:cNvPr>
          <p:cNvPicPr>
            <a:picLocks noChangeAspect="1"/>
          </p:cNvPicPr>
          <p:nvPr/>
        </p:nvPicPr>
        <p:blipFill>
          <a:blip r:embed="rId3"/>
          <a:stretch>
            <a:fillRect/>
          </a:stretch>
        </p:blipFill>
        <p:spPr>
          <a:xfrm>
            <a:off x="3895724" y="5029200"/>
            <a:ext cx="6162675" cy="2628900"/>
          </a:xfrm>
          <a:prstGeom prst="rect">
            <a:avLst/>
          </a:prstGeom>
        </p:spPr>
      </p:pic>
    </p:spTree>
    <p:extLst>
      <p:ext uri="{BB962C8B-B14F-4D97-AF65-F5344CB8AC3E}">
        <p14:creationId xmlns:p14="http://schemas.microsoft.com/office/powerpoint/2010/main" val="2576786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6D-73B1-45CC-9D2F-A1063B023056}"/>
              </a:ext>
            </a:extLst>
          </p:cNvPr>
          <p:cNvSpPr>
            <a:spLocks noGrp="1"/>
          </p:cNvSpPr>
          <p:nvPr>
            <p:ph type="title"/>
          </p:nvPr>
        </p:nvSpPr>
        <p:spPr>
          <a:xfrm>
            <a:off x="502920" y="311256"/>
            <a:ext cx="9052560" cy="1041294"/>
          </a:xfrm>
        </p:spPr>
        <p:txBody>
          <a:bodyPr/>
          <a:lstStyle/>
          <a:p>
            <a:r>
              <a:rPr lang="en-US" dirty="0" err="1"/>
              <a:t>Committment</a:t>
            </a:r>
            <a:endParaRPr lang="en-US" dirty="0"/>
          </a:p>
        </p:txBody>
      </p:sp>
      <p:sp>
        <p:nvSpPr>
          <p:cNvPr id="3" name="Content Placeholder 2">
            <a:extLst>
              <a:ext uri="{FF2B5EF4-FFF2-40B4-BE49-F238E27FC236}">
                <a16:creationId xmlns:a16="http://schemas.microsoft.com/office/drawing/2014/main" id="{7168993A-79D3-446A-AEE8-C84107AAE910}"/>
              </a:ext>
            </a:extLst>
          </p:cNvPr>
          <p:cNvSpPr>
            <a:spLocks noGrp="1"/>
          </p:cNvSpPr>
          <p:nvPr>
            <p:ph idx="1"/>
          </p:nvPr>
        </p:nvSpPr>
        <p:spPr>
          <a:xfrm>
            <a:off x="502920" y="1133476"/>
            <a:ext cx="9052560" cy="5809510"/>
          </a:xfrm>
        </p:spPr>
        <p:txBody>
          <a:bodyPr/>
          <a:lstStyle/>
          <a:p>
            <a:pPr marL="0" indent="0">
              <a:buNone/>
            </a:pPr>
            <a:r>
              <a:rPr lang="en-US" dirty="0"/>
              <a:t>Our implementation team is committed to continue working toward total inclusivity of our IDD students at Catawba Valley Community College beyond the pilot project timeframe.  We have come a long way but there is much more work to do!</a:t>
            </a:r>
          </a:p>
        </p:txBody>
      </p:sp>
      <p:pic>
        <p:nvPicPr>
          <p:cNvPr id="5" name="Picture 4">
            <a:extLst>
              <a:ext uri="{FF2B5EF4-FFF2-40B4-BE49-F238E27FC236}">
                <a16:creationId xmlns:a16="http://schemas.microsoft.com/office/drawing/2014/main" id="{FC482F08-B5BF-4F0F-BC3C-E5CF229B683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71925" y="4038231"/>
            <a:ext cx="5715000" cy="3655538"/>
          </a:xfrm>
          <a:prstGeom prst="rect">
            <a:avLst/>
          </a:prstGeom>
        </p:spPr>
      </p:pic>
      <p:sp>
        <p:nvSpPr>
          <p:cNvPr id="6" name="TextBox 5">
            <a:extLst>
              <a:ext uri="{FF2B5EF4-FFF2-40B4-BE49-F238E27FC236}">
                <a16:creationId xmlns:a16="http://schemas.microsoft.com/office/drawing/2014/main" id="{5C100AA5-E7CA-4F0C-9E33-71922992358A}"/>
              </a:ext>
            </a:extLst>
          </p:cNvPr>
          <p:cNvSpPr txBox="1"/>
          <p:nvPr/>
        </p:nvSpPr>
        <p:spPr>
          <a:xfrm>
            <a:off x="2257425" y="7772400"/>
            <a:ext cx="5715000" cy="230832"/>
          </a:xfrm>
          <a:prstGeom prst="rect">
            <a:avLst/>
          </a:prstGeom>
          <a:noFill/>
        </p:spPr>
        <p:txBody>
          <a:bodyPr wrap="square" rtlCol="0">
            <a:spAutoFit/>
          </a:bodyPr>
          <a:lstStyle/>
          <a:p>
            <a:r>
              <a:rPr lang="en-US" sz="900">
                <a:hlinkClick r:id="rId3" tooltip="https://amommasview.wordpress.com/2016/10/10/commitment/"/>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472079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27B7-E9EB-4BA0-8C8C-40AA50A8E370}"/>
              </a:ext>
            </a:extLst>
          </p:cNvPr>
          <p:cNvSpPr>
            <a:spLocks noGrp="1"/>
          </p:cNvSpPr>
          <p:nvPr>
            <p:ph type="title"/>
          </p:nvPr>
        </p:nvSpPr>
        <p:spPr/>
        <p:txBody>
          <a:bodyPr/>
          <a:lstStyle/>
          <a:p>
            <a:r>
              <a:rPr lang="en-US" dirty="0"/>
              <a:t>ABE Academy at CVCC</a:t>
            </a:r>
          </a:p>
        </p:txBody>
      </p:sp>
      <p:sp>
        <p:nvSpPr>
          <p:cNvPr id="3" name="Content Placeholder 2">
            <a:extLst>
              <a:ext uri="{FF2B5EF4-FFF2-40B4-BE49-F238E27FC236}">
                <a16:creationId xmlns:a16="http://schemas.microsoft.com/office/drawing/2014/main" id="{027A3FAA-2AFE-40E9-B840-51BA0AA65A79}"/>
              </a:ext>
            </a:extLst>
          </p:cNvPr>
          <p:cNvSpPr>
            <a:spLocks noGrp="1"/>
          </p:cNvSpPr>
          <p:nvPr>
            <p:ph idx="1"/>
          </p:nvPr>
        </p:nvSpPr>
        <p:spPr>
          <a:xfrm>
            <a:off x="502920" y="1466850"/>
            <a:ext cx="9052560" cy="5476135"/>
          </a:xfrm>
        </p:spPr>
        <p:txBody>
          <a:bodyPr/>
          <a:lstStyle/>
          <a:p>
            <a:r>
              <a:rPr lang="en-US" dirty="0"/>
              <a:t>ABE Academy was created in 2016 as a result of the introduction of WIOA and the 13 considerations </a:t>
            </a:r>
          </a:p>
          <a:p>
            <a:r>
              <a:rPr lang="en-US" dirty="0"/>
              <a:t>Concept was to create a daily program for IDD individuals to introduce them to employment possibilities and career options while continuing basic education instruction – contextualization!</a:t>
            </a:r>
          </a:p>
        </p:txBody>
      </p:sp>
      <p:pic>
        <p:nvPicPr>
          <p:cNvPr id="5" name="Picture 4">
            <a:extLst>
              <a:ext uri="{FF2B5EF4-FFF2-40B4-BE49-F238E27FC236}">
                <a16:creationId xmlns:a16="http://schemas.microsoft.com/office/drawing/2014/main" id="{54BAD92C-EA0C-4BE7-A1FA-FDC74F9AE72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29200" y="5410200"/>
            <a:ext cx="4410075" cy="2305050"/>
          </a:xfrm>
          <a:prstGeom prst="rect">
            <a:avLst/>
          </a:prstGeom>
        </p:spPr>
      </p:pic>
    </p:spTree>
    <p:extLst>
      <p:ext uri="{BB962C8B-B14F-4D97-AF65-F5344CB8AC3E}">
        <p14:creationId xmlns:p14="http://schemas.microsoft.com/office/powerpoint/2010/main" val="65436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3" name="3D Model 2" descr="Red Question mark">
                <a:extLst>
                  <a:ext uri="{FF2B5EF4-FFF2-40B4-BE49-F238E27FC236}">
                    <a16:creationId xmlns:a16="http://schemas.microsoft.com/office/drawing/2014/main" id="{94F70014-DA7D-4E09-A55A-A5259770BD71}"/>
                  </a:ext>
                </a:extLst>
              </p:cNvPr>
              <p:cNvGraphicFramePr>
                <a:graphicFrameLocks noChangeAspect="1"/>
              </p:cNvGraphicFramePr>
              <p:nvPr>
                <p:extLst>
                  <p:ext uri="{D42A27DB-BD31-4B8C-83A1-F6EECF244321}">
                    <p14:modId xmlns:p14="http://schemas.microsoft.com/office/powerpoint/2010/main" val="3513770075"/>
                  </p:ext>
                </p:extLst>
              </p:nvPr>
            </p:nvGraphicFramePr>
            <p:xfrm>
              <a:off x="3552825" y="1038225"/>
              <a:ext cx="3124200" cy="4646820"/>
            </p:xfrm>
            <a:graphic>
              <a:graphicData uri="http://schemas.microsoft.com/office/drawing/2017/model3d">
                <am3d:model3d r:embed="rId2">
                  <am3d:spPr>
                    <a:xfrm>
                      <a:off x="0" y="0"/>
                      <a:ext cx="3124200" cy="4646820"/>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m3d:postTrans dx="0" dy="0" dz="0"/>
                  </am3d:trans>
                  <am3d:raster rName="Office3DRenderer" rVer="16.0.8326">
                    <am3d:blip r:embed="rId3"/>
                  </am3d:raster>
                  <am3d:objViewport viewportSz="57740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 name="3D Model 2" descr="Red Question mark">
                <a:extLst>
                  <a:ext uri="{FF2B5EF4-FFF2-40B4-BE49-F238E27FC236}">
                    <a16:creationId xmlns:a16="http://schemas.microsoft.com/office/drawing/2014/main" id="{94F70014-DA7D-4E09-A55A-A5259770BD71}"/>
                  </a:ext>
                </a:extLst>
              </p:cNvPr>
              <p:cNvPicPr>
                <a:picLocks noGrp="1" noRot="1" noChangeAspect="1" noMove="1" noResize="1" noEditPoints="1" noAdjustHandles="1" noChangeArrowheads="1" noChangeShapeType="1" noCrop="1"/>
              </p:cNvPicPr>
              <p:nvPr/>
            </p:nvPicPr>
            <p:blipFill>
              <a:blip r:embed="rId4"/>
              <a:stretch>
                <a:fillRect/>
              </a:stretch>
            </p:blipFill>
            <p:spPr>
              <a:xfrm>
                <a:off x="3552825" y="1038225"/>
                <a:ext cx="3124200" cy="4646820"/>
              </a:xfrm>
              <a:prstGeom prst="rect">
                <a:avLst/>
              </a:prstGeom>
            </p:spPr>
          </p:pic>
        </mc:Fallback>
      </mc:AlternateContent>
      <p:sp>
        <p:nvSpPr>
          <p:cNvPr id="4" name="TextBox 3">
            <a:extLst>
              <a:ext uri="{FF2B5EF4-FFF2-40B4-BE49-F238E27FC236}">
                <a16:creationId xmlns:a16="http://schemas.microsoft.com/office/drawing/2014/main" id="{079C411A-358C-43BA-9052-E1B31A6B685C}"/>
              </a:ext>
            </a:extLst>
          </p:cNvPr>
          <p:cNvSpPr txBox="1"/>
          <p:nvPr/>
        </p:nvSpPr>
        <p:spPr>
          <a:xfrm>
            <a:off x="2790826" y="6334065"/>
            <a:ext cx="4695824" cy="923330"/>
          </a:xfrm>
          <a:prstGeom prst="rect">
            <a:avLst/>
          </a:prstGeom>
          <a:noFill/>
        </p:spPr>
        <p:txBody>
          <a:bodyPr wrap="square" rtlCol="0">
            <a:spAutoFit/>
          </a:bodyPr>
          <a:lstStyle/>
          <a:p>
            <a:r>
              <a:rPr lang="en-US" sz="5400" dirty="0"/>
              <a:t>Any Questions?</a:t>
            </a:r>
          </a:p>
        </p:txBody>
      </p:sp>
    </p:spTree>
    <p:extLst>
      <p:ext uri="{BB962C8B-B14F-4D97-AF65-F5344CB8AC3E}">
        <p14:creationId xmlns:p14="http://schemas.microsoft.com/office/powerpoint/2010/main" val="1082690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5FE9-0715-403E-9923-9280FC1B7642}"/>
              </a:ext>
            </a:extLst>
          </p:cNvPr>
          <p:cNvSpPr>
            <a:spLocks noGrp="1"/>
          </p:cNvSpPr>
          <p:nvPr>
            <p:ph type="title"/>
          </p:nvPr>
        </p:nvSpPr>
        <p:spPr/>
        <p:txBody>
          <a:bodyPr/>
          <a:lstStyle/>
          <a:p>
            <a:r>
              <a:rPr lang="en-US" dirty="0"/>
              <a:t>In the beginning……</a:t>
            </a:r>
          </a:p>
        </p:txBody>
      </p:sp>
      <p:sp>
        <p:nvSpPr>
          <p:cNvPr id="3" name="Content Placeholder 2">
            <a:extLst>
              <a:ext uri="{FF2B5EF4-FFF2-40B4-BE49-F238E27FC236}">
                <a16:creationId xmlns:a16="http://schemas.microsoft.com/office/drawing/2014/main" id="{35AB903D-3659-4B81-9F18-E6CF95712637}"/>
              </a:ext>
            </a:extLst>
          </p:cNvPr>
          <p:cNvSpPr>
            <a:spLocks noGrp="1"/>
          </p:cNvSpPr>
          <p:nvPr>
            <p:ph idx="1"/>
          </p:nvPr>
        </p:nvSpPr>
        <p:spPr>
          <a:xfrm>
            <a:off x="502920" y="1343026"/>
            <a:ext cx="9052560" cy="4533899"/>
          </a:xfrm>
        </p:spPr>
        <p:txBody>
          <a:bodyPr/>
          <a:lstStyle/>
          <a:p>
            <a:r>
              <a:rPr lang="en-US" dirty="0"/>
              <a:t>ABE Academy hours were 9:00 AM – 2:00 PM Monday through Thursday</a:t>
            </a:r>
          </a:p>
          <a:p>
            <a:r>
              <a:rPr lang="en-US" dirty="0"/>
              <a:t>Attendance policy was created and enforced</a:t>
            </a:r>
          </a:p>
          <a:p>
            <a:r>
              <a:rPr lang="en-US" dirty="0"/>
              <a:t>A syllabus was created based on the Career Cluster Guide.</a:t>
            </a:r>
          </a:p>
          <a:p>
            <a:r>
              <a:rPr lang="en-US" dirty="0"/>
              <a:t>Instructors planned contextualized lessons based on the weekly career theme </a:t>
            </a:r>
          </a:p>
        </p:txBody>
      </p:sp>
      <p:pic>
        <p:nvPicPr>
          <p:cNvPr id="5" name="Picture 4">
            <a:extLst>
              <a:ext uri="{FF2B5EF4-FFF2-40B4-BE49-F238E27FC236}">
                <a16:creationId xmlns:a16="http://schemas.microsoft.com/office/drawing/2014/main" id="{D1029AA8-425E-434F-BBAF-A15FA4BF8A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9090" y="5686425"/>
            <a:ext cx="9052559" cy="1700564"/>
          </a:xfrm>
          <a:prstGeom prst="rect">
            <a:avLst/>
          </a:prstGeom>
        </p:spPr>
      </p:pic>
      <p:sp>
        <p:nvSpPr>
          <p:cNvPr id="6" name="TextBox 5">
            <a:extLst>
              <a:ext uri="{FF2B5EF4-FFF2-40B4-BE49-F238E27FC236}">
                <a16:creationId xmlns:a16="http://schemas.microsoft.com/office/drawing/2014/main" id="{DF1AE7B5-8A08-407D-B436-4567813BAB55}"/>
              </a:ext>
            </a:extLst>
          </p:cNvPr>
          <p:cNvSpPr txBox="1"/>
          <p:nvPr/>
        </p:nvSpPr>
        <p:spPr>
          <a:xfrm>
            <a:off x="339090" y="7386989"/>
            <a:ext cx="9052559" cy="230832"/>
          </a:xfrm>
          <a:prstGeom prst="rect">
            <a:avLst/>
          </a:prstGeom>
          <a:noFill/>
        </p:spPr>
        <p:txBody>
          <a:bodyPr wrap="square" rtlCol="0">
            <a:spAutoFit/>
          </a:bodyPr>
          <a:lstStyle/>
          <a:p>
            <a:r>
              <a:rPr lang="en-US" sz="900" dirty="0">
                <a:hlinkClick r:id="rId3" tooltip="https://www.biologycorner.com/2013/02/24/ngss-college-readiness/"/>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9948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E311-4CF6-4A4C-94AF-58FE525F2E16}"/>
              </a:ext>
            </a:extLst>
          </p:cNvPr>
          <p:cNvSpPr>
            <a:spLocks noGrp="1"/>
          </p:cNvSpPr>
          <p:nvPr>
            <p:ph type="title"/>
          </p:nvPr>
        </p:nvSpPr>
        <p:spPr/>
        <p:txBody>
          <a:bodyPr/>
          <a:lstStyle/>
          <a:p>
            <a:r>
              <a:rPr lang="en-US" dirty="0"/>
              <a:t>Additional Aspects…</a:t>
            </a:r>
          </a:p>
        </p:txBody>
      </p:sp>
      <p:sp>
        <p:nvSpPr>
          <p:cNvPr id="3" name="Content Placeholder 2">
            <a:extLst>
              <a:ext uri="{FF2B5EF4-FFF2-40B4-BE49-F238E27FC236}">
                <a16:creationId xmlns:a16="http://schemas.microsoft.com/office/drawing/2014/main" id="{10BED540-00C1-4692-B8F7-387D6F5937CE}"/>
              </a:ext>
            </a:extLst>
          </p:cNvPr>
          <p:cNvSpPr>
            <a:spLocks noGrp="1"/>
          </p:cNvSpPr>
          <p:nvPr>
            <p:ph idx="1"/>
          </p:nvPr>
        </p:nvSpPr>
        <p:spPr>
          <a:xfrm>
            <a:off x="502920" y="1813561"/>
            <a:ext cx="9052560" cy="4225290"/>
          </a:xfrm>
        </p:spPr>
        <p:txBody>
          <a:bodyPr>
            <a:normAutofit lnSpcReduction="10000"/>
          </a:bodyPr>
          <a:lstStyle/>
          <a:p>
            <a:r>
              <a:rPr lang="en-US" dirty="0"/>
              <a:t>Program is a minimum two-year program </a:t>
            </a:r>
          </a:p>
          <a:p>
            <a:r>
              <a:rPr lang="en-US" dirty="0"/>
              <a:t>Students can qualify to return for a third year and possibly a fourth year.</a:t>
            </a:r>
          </a:p>
          <a:p>
            <a:r>
              <a:rPr lang="en-US" dirty="0"/>
              <a:t>Four years is maximum enrollment.</a:t>
            </a:r>
          </a:p>
          <a:p>
            <a:r>
              <a:rPr lang="en-US" dirty="0"/>
              <a:t>Students are placed in groups based on reading assessment scores. (CASAS Reading Goals)</a:t>
            </a:r>
          </a:p>
        </p:txBody>
      </p:sp>
      <p:pic>
        <p:nvPicPr>
          <p:cNvPr id="5" name="Picture 4">
            <a:extLst>
              <a:ext uri="{FF2B5EF4-FFF2-40B4-BE49-F238E27FC236}">
                <a16:creationId xmlns:a16="http://schemas.microsoft.com/office/drawing/2014/main" id="{C9056BB7-402C-4BA6-9102-21698FDF297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62274" y="5381625"/>
            <a:ext cx="3752851" cy="2007679"/>
          </a:xfrm>
          <a:prstGeom prst="rect">
            <a:avLst/>
          </a:prstGeom>
        </p:spPr>
      </p:pic>
      <p:sp>
        <p:nvSpPr>
          <p:cNvPr id="6" name="TextBox 5">
            <a:extLst>
              <a:ext uri="{FF2B5EF4-FFF2-40B4-BE49-F238E27FC236}">
                <a16:creationId xmlns:a16="http://schemas.microsoft.com/office/drawing/2014/main" id="{9D7F28F3-9975-47C3-99CA-3770CE11681E}"/>
              </a:ext>
            </a:extLst>
          </p:cNvPr>
          <p:cNvSpPr txBox="1"/>
          <p:nvPr/>
        </p:nvSpPr>
        <p:spPr>
          <a:xfrm>
            <a:off x="2962274" y="7389304"/>
            <a:ext cx="3752851" cy="230832"/>
          </a:xfrm>
          <a:prstGeom prst="rect">
            <a:avLst/>
          </a:prstGeom>
          <a:noFill/>
        </p:spPr>
        <p:txBody>
          <a:bodyPr wrap="square" rtlCol="0">
            <a:spAutoFit/>
          </a:bodyPr>
          <a:lstStyle/>
          <a:p>
            <a:r>
              <a:rPr lang="en-US" sz="900">
                <a:hlinkClick r:id="rId3" tooltip="https://courses.lumenlearning.com/waymaker-psychology/chapter/learning-hacks-how-often-should-i-study/"/>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36313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B529-ABDC-483E-B907-001B8CF53746}"/>
              </a:ext>
            </a:extLst>
          </p:cNvPr>
          <p:cNvSpPr>
            <a:spLocks noGrp="1"/>
          </p:cNvSpPr>
          <p:nvPr>
            <p:ph type="title"/>
          </p:nvPr>
        </p:nvSpPr>
        <p:spPr/>
        <p:txBody>
          <a:bodyPr/>
          <a:lstStyle/>
          <a:p>
            <a:r>
              <a:rPr lang="en-US" dirty="0"/>
              <a:t>2017</a:t>
            </a:r>
          </a:p>
        </p:txBody>
      </p:sp>
      <p:sp>
        <p:nvSpPr>
          <p:cNvPr id="3" name="Content Placeholder 2">
            <a:extLst>
              <a:ext uri="{FF2B5EF4-FFF2-40B4-BE49-F238E27FC236}">
                <a16:creationId xmlns:a16="http://schemas.microsoft.com/office/drawing/2014/main" id="{8003C8A3-FBB4-44EF-9856-57CD2D9AD55C}"/>
              </a:ext>
            </a:extLst>
          </p:cNvPr>
          <p:cNvSpPr>
            <a:spLocks noGrp="1"/>
          </p:cNvSpPr>
          <p:nvPr>
            <p:ph idx="1"/>
          </p:nvPr>
        </p:nvSpPr>
        <p:spPr>
          <a:xfrm>
            <a:off x="502920" y="1352551"/>
            <a:ext cx="9052560" cy="4438650"/>
          </a:xfrm>
        </p:spPr>
        <p:txBody>
          <a:bodyPr>
            <a:normAutofit fontScale="92500"/>
          </a:bodyPr>
          <a:lstStyle/>
          <a:p>
            <a:r>
              <a:rPr lang="en-US" dirty="0"/>
              <a:t>Employ-ABILITY “Pathway” was created.</a:t>
            </a:r>
          </a:p>
          <a:p>
            <a:r>
              <a:rPr lang="en-US" dirty="0"/>
              <a:t>Employ-ABILITY is a collaborative effort between CCR, HRD, and Workforce Development</a:t>
            </a:r>
          </a:p>
          <a:p>
            <a:r>
              <a:rPr lang="en-US" dirty="0"/>
              <a:t>Classes meet Wednesday and Thursday morning from 9:00 AM – 12:00 PM</a:t>
            </a:r>
          </a:p>
          <a:p>
            <a:r>
              <a:rPr lang="en-US" dirty="0"/>
              <a:t>Students continue to attend the ABE Academy on Monday and Tuesday, as well as 12:00 PM - 2:00 PM on Wednesday and Thursday.</a:t>
            </a:r>
          </a:p>
        </p:txBody>
      </p:sp>
      <p:pic>
        <p:nvPicPr>
          <p:cNvPr id="5" name="Picture 4">
            <a:extLst>
              <a:ext uri="{FF2B5EF4-FFF2-40B4-BE49-F238E27FC236}">
                <a16:creationId xmlns:a16="http://schemas.microsoft.com/office/drawing/2014/main" id="{537E1DEE-5D84-4A51-8368-7FBD154921D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52600" y="5791201"/>
            <a:ext cx="6400800" cy="1692477"/>
          </a:xfrm>
          <a:prstGeom prst="rect">
            <a:avLst/>
          </a:prstGeom>
        </p:spPr>
      </p:pic>
      <p:sp>
        <p:nvSpPr>
          <p:cNvPr id="6" name="TextBox 5">
            <a:extLst>
              <a:ext uri="{FF2B5EF4-FFF2-40B4-BE49-F238E27FC236}">
                <a16:creationId xmlns:a16="http://schemas.microsoft.com/office/drawing/2014/main" id="{ED6DC1AA-FB7C-40C3-849D-101691D22324}"/>
              </a:ext>
            </a:extLst>
          </p:cNvPr>
          <p:cNvSpPr txBox="1"/>
          <p:nvPr/>
        </p:nvSpPr>
        <p:spPr>
          <a:xfrm>
            <a:off x="1752600" y="7483678"/>
            <a:ext cx="6400800" cy="230832"/>
          </a:xfrm>
          <a:prstGeom prst="rect">
            <a:avLst/>
          </a:prstGeom>
          <a:noFill/>
        </p:spPr>
        <p:txBody>
          <a:bodyPr wrap="square" rtlCol="0">
            <a:spAutoFit/>
          </a:bodyPr>
          <a:lstStyle/>
          <a:p>
            <a:r>
              <a:rPr lang="en-US" sz="900">
                <a:hlinkClick r:id="rId3" tooltip="https://allanistheman.blogspot.com/2012/06/class-schedule-of-executive.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064992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304B-8CDC-441A-BF7F-0B19E407FD98}"/>
              </a:ext>
            </a:extLst>
          </p:cNvPr>
          <p:cNvSpPr>
            <a:spLocks noGrp="1"/>
          </p:cNvSpPr>
          <p:nvPr>
            <p:ph type="title"/>
          </p:nvPr>
        </p:nvSpPr>
        <p:spPr/>
        <p:txBody>
          <a:bodyPr/>
          <a:lstStyle/>
          <a:p>
            <a:r>
              <a:rPr lang="en-US" dirty="0"/>
              <a:t>Enrollment Criteria for Co-</a:t>
            </a:r>
            <a:r>
              <a:rPr lang="en-US" dirty="0" err="1"/>
              <a:t>hort</a:t>
            </a:r>
            <a:endParaRPr lang="en-US" dirty="0"/>
          </a:p>
        </p:txBody>
      </p:sp>
      <p:sp>
        <p:nvSpPr>
          <p:cNvPr id="3" name="Content Placeholder 2">
            <a:extLst>
              <a:ext uri="{FF2B5EF4-FFF2-40B4-BE49-F238E27FC236}">
                <a16:creationId xmlns:a16="http://schemas.microsoft.com/office/drawing/2014/main" id="{195E3BF1-C87B-40FA-A2A5-61AACDBC2FEA}"/>
              </a:ext>
            </a:extLst>
          </p:cNvPr>
          <p:cNvSpPr>
            <a:spLocks noGrp="1"/>
          </p:cNvSpPr>
          <p:nvPr>
            <p:ph idx="1"/>
          </p:nvPr>
        </p:nvSpPr>
        <p:spPr/>
        <p:txBody>
          <a:bodyPr/>
          <a:lstStyle/>
          <a:p>
            <a:r>
              <a:rPr lang="en-US" dirty="0"/>
              <a:t>Co-</a:t>
            </a:r>
            <a:r>
              <a:rPr lang="en-US" dirty="0" err="1"/>
              <a:t>hort</a:t>
            </a:r>
            <a:r>
              <a:rPr lang="en-US" dirty="0"/>
              <a:t> of 7-10 students beginning the fall semester of each year.</a:t>
            </a:r>
          </a:p>
          <a:p>
            <a:r>
              <a:rPr lang="en-US" dirty="0"/>
              <a:t>Minimum NRS Level 2</a:t>
            </a:r>
          </a:p>
          <a:p>
            <a:r>
              <a:rPr lang="en-US" dirty="0"/>
              <a:t>No behavior issues</a:t>
            </a:r>
          </a:p>
          <a:p>
            <a:r>
              <a:rPr lang="en-US" dirty="0"/>
              <a:t>No attendance issues</a:t>
            </a:r>
          </a:p>
          <a:p>
            <a:r>
              <a:rPr lang="en-US" dirty="0"/>
              <a:t>Instructor and coordinator recommendation</a:t>
            </a:r>
          </a:p>
        </p:txBody>
      </p:sp>
      <p:pic>
        <p:nvPicPr>
          <p:cNvPr id="5" name="Picture 4">
            <a:extLst>
              <a:ext uri="{FF2B5EF4-FFF2-40B4-BE49-F238E27FC236}">
                <a16:creationId xmlns:a16="http://schemas.microsoft.com/office/drawing/2014/main" id="{8A1AFC89-A536-450E-87D9-CD0FF7F4584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48402" y="2466972"/>
            <a:ext cx="2438405" cy="2438405"/>
          </a:xfrm>
          <a:prstGeom prst="rect">
            <a:avLst/>
          </a:prstGeom>
        </p:spPr>
      </p:pic>
      <p:sp>
        <p:nvSpPr>
          <p:cNvPr id="6" name="TextBox 5">
            <a:extLst>
              <a:ext uri="{FF2B5EF4-FFF2-40B4-BE49-F238E27FC236}">
                <a16:creationId xmlns:a16="http://schemas.microsoft.com/office/drawing/2014/main" id="{1CAD6F01-E634-4EF1-82F1-52699A28B271}"/>
              </a:ext>
            </a:extLst>
          </p:cNvPr>
          <p:cNvSpPr txBox="1"/>
          <p:nvPr/>
        </p:nvSpPr>
        <p:spPr>
          <a:xfrm>
            <a:off x="6248402" y="4905377"/>
            <a:ext cx="2438405" cy="369332"/>
          </a:xfrm>
          <a:prstGeom prst="rect">
            <a:avLst/>
          </a:prstGeom>
          <a:noFill/>
        </p:spPr>
        <p:txBody>
          <a:bodyPr wrap="square" rtlCol="0">
            <a:spAutoFit/>
          </a:bodyPr>
          <a:lstStyle/>
          <a:p>
            <a:r>
              <a:rPr lang="en-US" sz="900">
                <a:hlinkClick r:id="rId3" tooltip="https://www.pngall.com/checklist-png"/>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194905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209A-C6D2-445E-9418-DB4C9E8396F5}"/>
              </a:ext>
            </a:extLst>
          </p:cNvPr>
          <p:cNvSpPr>
            <a:spLocks noGrp="1"/>
          </p:cNvSpPr>
          <p:nvPr>
            <p:ph type="title"/>
          </p:nvPr>
        </p:nvSpPr>
        <p:spPr/>
        <p:txBody>
          <a:bodyPr/>
          <a:lstStyle/>
          <a:p>
            <a:r>
              <a:rPr lang="en-US" dirty="0"/>
              <a:t>Co-</a:t>
            </a:r>
            <a:r>
              <a:rPr lang="en-US" dirty="0" err="1"/>
              <a:t>hort</a:t>
            </a:r>
            <a:r>
              <a:rPr lang="en-US" dirty="0"/>
              <a:t> Classes</a:t>
            </a:r>
          </a:p>
        </p:txBody>
      </p:sp>
      <p:sp>
        <p:nvSpPr>
          <p:cNvPr id="3" name="Content Placeholder 2">
            <a:extLst>
              <a:ext uri="{FF2B5EF4-FFF2-40B4-BE49-F238E27FC236}">
                <a16:creationId xmlns:a16="http://schemas.microsoft.com/office/drawing/2014/main" id="{D7AD1462-1EC5-4CA1-9248-067BFBDD5E83}"/>
              </a:ext>
            </a:extLst>
          </p:cNvPr>
          <p:cNvSpPr>
            <a:spLocks noGrp="1"/>
          </p:cNvSpPr>
          <p:nvPr>
            <p:ph idx="1"/>
          </p:nvPr>
        </p:nvSpPr>
        <p:spPr/>
        <p:txBody>
          <a:bodyPr/>
          <a:lstStyle/>
          <a:p>
            <a:pPr marL="509412" lvl="1" indent="0" algn="ctr">
              <a:buNone/>
            </a:pPr>
            <a:r>
              <a:rPr lang="en-US" dirty="0"/>
              <a:t>CORE CLASSES</a:t>
            </a:r>
          </a:p>
          <a:p>
            <a:pPr marL="509412" lvl="1" indent="0" algn="ctr">
              <a:buNone/>
            </a:pPr>
            <a:r>
              <a:rPr lang="en-US" dirty="0"/>
              <a:t>Working Smart</a:t>
            </a:r>
          </a:p>
          <a:p>
            <a:pPr marL="509412" lvl="1" indent="0" algn="ctr">
              <a:buNone/>
            </a:pPr>
            <a:r>
              <a:rPr lang="en-US" dirty="0"/>
              <a:t>Computer Literacy</a:t>
            </a:r>
          </a:p>
          <a:p>
            <a:pPr marL="509412" lvl="1" indent="0" algn="ctr">
              <a:buNone/>
            </a:pPr>
            <a:r>
              <a:rPr lang="en-US" dirty="0"/>
              <a:t>Digital Literacy</a:t>
            </a:r>
          </a:p>
          <a:p>
            <a:pPr marL="509412" lvl="1" indent="0" algn="ctr">
              <a:buNone/>
            </a:pPr>
            <a:r>
              <a:rPr lang="en-US" dirty="0"/>
              <a:t>Career &amp; Employability Skills</a:t>
            </a:r>
          </a:p>
          <a:p>
            <a:pPr marL="509412" lvl="1" indent="0">
              <a:buNone/>
            </a:pPr>
            <a:endParaRPr lang="en-US" dirty="0"/>
          </a:p>
          <a:p>
            <a:pPr marL="509412" lvl="1" indent="0">
              <a:buNone/>
            </a:pPr>
            <a:r>
              <a:rPr lang="en-US" dirty="0"/>
              <a:t>Classes are waivered per HRD directives</a:t>
            </a:r>
          </a:p>
          <a:p>
            <a:pPr marL="509412" lvl="1" indent="0">
              <a:buNone/>
            </a:pPr>
            <a:r>
              <a:rPr lang="en-US" dirty="0"/>
              <a:t>Classes are taught by HRD staff</a:t>
            </a:r>
          </a:p>
        </p:txBody>
      </p:sp>
      <p:pic>
        <p:nvPicPr>
          <p:cNvPr id="5" name="Picture 4">
            <a:extLst>
              <a:ext uri="{FF2B5EF4-FFF2-40B4-BE49-F238E27FC236}">
                <a16:creationId xmlns:a16="http://schemas.microsoft.com/office/drawing/2014/main" id="{32761B57-3E7D-4477-BB75-00B431DC703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50879" y="4724400"/>
            <a:ext cx="2583671" cy="2878226"/>
          </a:xfrm>
          <a:prstGeom prst="rect">
            <a:avLst/>
          </a:prstGeom>
        </p:spPr>
      </p:pic>
      <p:pic>
        <p:nvPicPr>
          <p:cNvPr id="7" name="Picture 6">
            <a:extLst>
              <a:ext uri="{FF2B5EF4-FFF2-40B4-BE49-F238E27FC236}">
                <a16:creationId xmlns:a16="http://schemas.microsoft.com/office/drawing/2014/main" id="{85AF2039-632E-40D6-BF9D-4D475EF02A6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726" y="1153919"/>
            <a:ext cx="3667124" cy="3155744"/>
          </a:xfrm>
          <a:prstGeom prst="rect">
            <a:avLst/>
          </a:prstGeom>
        </p:spPr>
      </p:pic>
      <p:sp>
        <p:nvSpPr>
          <p:cNvPr id="8" name="TextBox 7">
            <a:extLst>
              <a:ext uri="{FF2B5EF4-FFF2-40B4-BE49-F238E27FC236}">
                <a16:creationId xmlns:a16="http://schemas.microsoft.com/office/drawing/2014/main" id="{3A863CA7-2866-4A27-BBC9-0AAA842B5C16}"/>
              </a:ext>
            </a:extLst>
          </p:cNvPr>
          <p:cNvSpPr txBox="1"/>
          <p:nvPr/>
        </p:nvSpPr>
        <p:spPr>
          <a:xfrm>
            <a:off x="85727" y="4455505"/>
            <a:ext cx="3646194" cy="230885"/>
          </a:xfrm>
          <a:prstGeom prst="rect">
            <a:avLst/>
          </a:prstGeom>
          <a:noFill/>
        </p:spPr>
        <p:txBody>
          <a:bodyPr wrap="square" rtlCol="0">
            <a:spAutoFit/>
          </a:bodyPr>
          <a:lstStyle/>
          <a:p>
            <a:r>
              <a:rPr lang="en-US" sz="900">
                <a:hlinkClick r:id="rId5" tooltip="http://onlineinternetmarketinghelp.com/helpful-tips-during-job-interview/"/>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1438502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E923-E52D-48E4-96E9-1FCB890B4506}"/>
              </a:ext>
            </a:extLst>
          </p:cNvPr>
          <p:cNvSpPr>
            <a:spLocks noGrp="1"/>
          </p:cNvSpPr>
          <p:nvPr>
            <p:ph type="title"/>
          </p:nvPr>
        </p:nvSpPr>
        <p:spPr/>
        <p:txBody>
          <a:bodyPr/>
          <a:lstStyle/>
          <a:p>
            <a:r>
              <a:rPr lang="en-US" dirty="0"/>
              <a:t>Following Core Classes</a:t>
            </a:r>
          </a:p>
        </p:txBody>
      </p:sp>
      <p:sp>
        <p:nvSpPr>
          <p:cNvPr id="3" name="Content Placeholder 2">
            <a:extLst>
              <a:ext uri="{FF2B5EF4-FFF2-40B4-BE49-F238E27FC236}">
                <a16:creationId xmlns:a16="http://schemas.microsoft.com/office/drawing/2014/main" id="{6FF7AD6B-85B2-496A-9790-86CA09A71D37}"/>
              </a:ext>
            </a:extLst>
          </p:cNvPr>
          <p:cNvSpPr>
            <a:spLocks noGrp="1"/>
          </p:cNvSpPr>
          <p:nvPr>
            <p:ph idx="1"/>
          </p:nvPr>
        </p:nvSpPr>
        <p:spPr/>
        <p:txBody>
          <a:bodyPr>
            <a:normAutofit fontScale="70000" lnSpcReduction="20000"/>
          </a:bodyPr>
          <a:lstStyle/>
          <a:p>
            <a:r>
              <a:rPr lang="en-US" dirty="0"/>
              <a:t>Students are given the opportunity to enroll in one of many occupational extension classes offered.  Examples are below:</a:t>
            </a:r>
          </a:p>
          <a:p>
            <a:endParaRPr lang="en-US" dirty="0"/>
          </a:p>
          <a:p>
            <a:pPr lvl="1"/>
            <a:r>
              <a:rPr lang="en-US" dirty="0"/>
              <a:t>Basic Food Service</a:t>
            </a:r>
          </a:p>
          <a:p>
            <a:pPr lvl="1"/>
            <a:r>
              <a:rPr lang="en-US" dirty="0"/>
              <a:t>Food and Beverage Operations</a:t>
            </a:r>
          </a:p>
          <a:p>
            <a:pPr lvl="1"/>
            <a:r>
              <a:rPr lang="en-US" dirty="0"/>
              <a:t>Travel and Tourism</a:t>
            </a:r>
          </a:p>
          <a:p>
            <a:pPr lvl="1"/>
            <a:r>
              <a:rPr lang="en-US" dirty="0"/>
              <a:t>Inventory Control </a:t>
            </a:r>
          </a:p>
          <a:p>
            <a:pPr lvl="1"/>
            <a:r>
              <a:rPr lang="en-US" dirty="0"/>
              <a:t>Custodial Basics</a:t>
            </a:r>
          </a:p>
          <a:p>
            <a:pPr lvl="1"/>
            <a:r>
              <a:rPr lang="en-US" dirty="0"/>
              <a:t>Sales and Marketing</a:t>
            </a:r>
          </a:p>
          <a:p>
            <a:pPr lvl="1"/>
            <a:r>
              <a:rPr lang="en-US" dirty="0"/>
              <a:t>Front Desk Assistant</a:t>
            </a:r>
          </a:p>
          <a:p>
            <a:pPr lvl="1"/>
            <a:r>
              <a:rPr lang="en-US" dirty="0"/>
              <a:t>Customer Service </a:t>
            </a:r>
          </a:p>
          <a:p>
            <a:pPr lvl="1"/>
            <a:r>
              <a:rPr lang="en-US" dirty="0"/>
              <a:t>Carpentry Basics</a:t>
            </a:r>
          </a:p>
          <a:p>
            <a:pPr lvl="1"/>
            <a:r>
              <a:rPr lang="en-US" dirty="0"/>
              <a:t>Horticulture Basics</a:t>
            </a:r>
          </a:p>
          <a:p>
            <a:pPr lvl="1"/>
            <a:r>
              <a:rPr lang="en-US" dirty="0"/>
              <a:t>Auto Detailing</a:t>
            </a:r>
          </a:p>
        </p:txBody>
      </p:sp>
      <p:pic>
        <p:nvPicPr>
          <p:cNvPr id="5" name="Picture 4">
            <a:extLst>
              <a:ext uri="{FF2B5EF4-FFF2-40B4-BE49-F238E27FC236}">
                <a16:creationId xmlns:a16="http://schemas.microsoft.com/office/drawing/2014/main" id="{48F1F20F-18FF-416E-A674-087E4FB104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00574" y="3505200"/>
            <a:ext cx="5457825" cy="3062287"/>
          </a:xfrm>
          <a:prstGeom prst="rect">
            <a:avLst/>
          </a:prstGeom>
        </p:spPr>
      </p:pic>
      <p:sp>
        <p:nvSpPr>
          <p:cNvPr id="6" name="TextBox 5">
            <a:extLst>
              <a:ext uri="{FF2B5EF4-FFF2-40B4-BE49-F238E27FC236}">
                <a16:creationId xmlns:a16="http://schemas.microsoft.com/office/drawing/2014/main" id="{EDC8A1AE-A181-40F0-93A0-83BC2476225B}"/>
              </a:ext>
            </a:extLst>
          </p:cNvPr>
          <p:cNvSpPr txBox="1"/>
          <p:nvPr/>
        </p:nvSpPr>
        <p:spPr>
          <a:xfrm>
            <a:off x="4600574" y="6567487"/>
            <a:ext cx="5457825" cy="230832"/>
          </a:xfrm>
          <a:prstGeom prst="rect">
            <a:avLst/>
          </a:prstGeom>
          <a:noFill/>
        </p:spPr>
        <p:txBody>
          <a:bodyPr wrap="square" rtlCol="0">
            <a:spAutoFit/>
          </a:bodyPr>
          <a:lstStyle/>
          <a:p>
            <a:r>
              <a:rPr lang="en-US" sz="900">
                <a:hlinkClick r:id="rId3" tooltip="https://www.flickr.com/photos/danmoyle/11715566974/"/>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281191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6504-6BCF-437F-AEEE-AF1075B8A8E1}"/>
              </a:ext>
            </a:extLst>
          </p:cNvPr>
          <p:cNvSpPr>
            <a:spLocks noGrp="1"/>
          </p:cNvSpPr>
          <p:nvPr>
            <p:ph type="title"/>
          </p:nvPr>
        </p:nvSpPr>
        <p:spPr/>
        <p:txBody>
          <a:bodyPr>
            <a:normAutofit fontScale="90000"/>
          </a:bodyPr>
          <a:lstStyle/>
          <a:p>
            <a:r>
              <a:rPr lang="en-US" dirty="0"/>
              <a:t>May, 2022 – IDD Implementation Team Created</a:t>
            </a:r>
          </a:p>
        </p:txBody>
      </p:sp>
      <p:sp>
        <p:nvSpPr>
          <p:cNvPr id="3" name="Content Placeholder 2">
            <a:extLst>
              <a:ext uri="{FF2B5EF4-FFF2-40B4-BE49-F238E27FC236}">
                <a16:creationId xmlns:a16="http://schemas.microsoft.com/office/drawing/2014/main" id="{1C9B51F5-5AD9-4615-AA89-C427C45F34F7}"/>
              </a:ext>
            </a:extLst>
          </p:cNvPr>
          <p:cNvSpPr>
            <a:spLocks noGrp="1"/>
          </p:cNvSpPr>
          <p:nvPr>
            <p:ph idx="1"/>
          </p:nvPr>
        </p:nvSpPr>
        <p:spPr/>
        <p:txBody>
          <a:bodyPr>
            <a:normAutofit lnSpcReduction="10000"/>
          </a:bodyPr>
          <a:lstStyle/>
          <a:p>
            <a:pPr marL="0" indent="0">
              <a:buNone/>
            </a:pPr>
            <a:r>
              <a:rPr lang="en-US" sz="3200" dirty="0"/>
              <a:t>The initial Implementation Team consisted of nine team members.  Representatives from the following departments attended the initial meeting:</a:t>
            </a:r>
            <a:r>
              <a:rPr lang="en-US" dirty="0"/>
              <a:t>	</a:t>
            </a:r>
          </a:p>
          <a:p>
            <a:pPr marL="0" indent="0">
              <a:buNone/>
            </a:pPr>
            <a:r>
              <a:rPr lang="en-US" b="1" dirty="0"/>
              <a:t>				College and Career Readiness</a:t>
            </a:r>
          </a:p>
          <a:p>
            <a:pPr marL="0" indent="0">
              <a:buNone/>
            </a:pPr>
            <a:r>
              <a:rPr lang="en-US" b="1" dirty="0"/>
              <a:t>				Human Resources Development</a:t>
            </a:r>
          </a:p>
          <a:p>
            <a:pPr marL="0" indent="0">
              <a:buNone/>
            </a:pPr>
            <a:r>
              <a:rPr lang="en-US" b="1" dirty="0"/>
              <a:t>				Senior Leadership</a:t>
            </a:r>
          </a:p>
          <a:p>
            <a:pPr marL="0" indent="0">
              <a:buNone/>
            </a:pPr>
            <a:r>
              <a:rPr lang="en-US" b="1" dirty="0"/>
              <a:t>				Business Office</a:t>
            </a:r>
          </a:p>
          <a:p>
            <a:pPr marL="0" indent="0">
              <a:buNone/>
            </a:pPr>
            <a:r>
              <a:rPr lang="en-US" b="1" dirty="0"/>
              <a:t>				Disability Services</a:t>
            </a:r>
          </a:p>
          <a:p>
            <a:pPr marL="0" indent="0">
              <a:buNone/>
            </a:pPr>
            <a:r>
              <a:rPr lang="en-US" b="1" dirty="0"/>
              <a:t>				Student Services</a:t>
            </a:r>
          </a:p>
        </p:txBody>
      </p:sp>
      <p:pic>
        <p:nvPicPr>
          <p:cNvPr id="5" name="Picture 4">
            <a:extLst>
              <a:ext uri="{FF2B5EF4-FFF2-40B4-BE49-F238E27FC236}">
                <a16:creationId xmlns:a16="http://schemas.microsoft.com/office/drawing/2014/main" id="{34BAFA56-A336-4B94-AC88-CBC46D011862}"/>
              </a:ext>
            </a:extLst>
          </p:cNvPr>
          <p:cNvPicPr>
            <a:picLocks noChangeAspect="1"/>
          </p:cNvPicPr>
          <p:nvPr/>
        </p:nvPicPr>
        <p:blipFill>
          <a:blip r:embed="rId2"/>
          <a:stretch>
            <a:fillRect/>
          </a:stretch>
        </p:blipFill>
        <p:spPr>
          <a:xfrm>
            <a:off x="6895716" y="4578093"/>
            <a:ext cx="2572517" cy="2761494"/>
          </a:xfrm>
          <a:prstGeom prst="rect">
            <a:avLst/>
          </a:prstGeom>
        </p:spPr>
      </p:pic>
    </p:spTree>
    <p:extLst>
      <p:ext uri="{BB962C8B-B14F-4D97-AF65-F5344CB8AC3E}">
        <p14:creationId xmlns:p14="http://schemas.microsoft.com/office/powerpoint/2010/main" val="1651274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8d1b606-26a4-43fa-afd0-2216b4e3db4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E15F494A107443B2F64153566396D4" ma:contentTypeVersion="12" ma:contentTypeDescription="Create a new document." ma:contentTypeScope="" ma:versionID="90b220b7dfb6ba89c377bf2cde2073ae">
  <xsd:schema xmlns:xsd="http://www.w3.org/2001/XMLSchema" xmlns:xs="http://www.w3.org/2001/XMLSchema" xmlns:p="http://schemas.microsoft.com/office/2006/metadata/properties" xmlns:ns3="08d1b606-26a4-43fa-afd0-2216b4e3db44" targetNamespace="http://schemas.microsoft.com/office/2006/metadata/properties" ma:root="true" ma:fieldsID="2dd6950dffe7ee42d1930e3df28fd4dc" ns3:_="">
    <xsd:import namespace="08d1b606-26a4-43fa-afd0-2216b4e3db4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d1b606-26a4-43fa-afd0-2216b4e3db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A4B7C3-5A08-4353-A594-DE7D80E73F7E}">
  <ds:schemaRefs>
    <ds:schemaRef ds:uri="http://purl.org/dc/elements/1.1/"/>
    <ds:schemaRef ds:uri="08d1b606-26a4-43fa-afd0-2216b4e3db44"/>
    <ds:schemaRef ds:uri="http://schemas.microsoft.com/office/2006/documentManagement/types"/>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123C977-1BC9-4DD8-967E-762E3281F9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d1b606-26a4-43fa-afd0-2216b4e3db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B995BF-5E61-48F0-9A20-CBA8C720DB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840</TotalTime>
  <Words>937</Words>
  <Application>Microsoft Office PowerPoint</Application>
  <PresentationFormat>Custom</PresentationFormat>
  <Paragraphs>97</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Helvetica</vt:lpstr>
      <vt:lpstr>Office Theme</vt:lpstr>
      <vt:lpstr>Teamwork Makes the Dream WORK</vt:lpstr>
      <vt:lpstr>ABE Academy at CVCC</vt:lpstr>
      <vt:lpstr>In the beginning……</vt:lpstr>
      <vt:lpstr>Additional Aspects…</vt:lpstr>
      <vt:lpstr>2017</vt:lpstr>
      <vt:lpstr>Enrollment Criteria for Co-hort</vt:lpstr>
      <vt:lpstr>Co-hort Classes</vt:lpstr>
      <vt:lpstr>Following Core Classes</vt:lpstr>
      <vt:lpstr>May, 2022 – IDD Implementation Team Created</vt:lpstr>
      <vt:lpstr>Also in May, 2022…</vt:lpstr>
      <vt:lpstr>Implementation Team Grows</vt:lpstr>
      <vt:lpstr>Expanded Team = Expanded Opportunities</vt:lpstr>
      <vt:lpstr>Fall, 2022 (continued)</vt:lpstr>
      <vt:lpstr>Fall 2022 </vt:lpstr>
      <vt:lpstr>Spring, 2023</vt:lpstr>
      <vt:lpstr>Spring, 2023</vt:lpstr>
      <vt:lpstr>But wait, there’s more!</vt:lpstr>
      <vt:lpstr>May 12, 2023</vt:lpstr>
      <vt:lpstr>Committment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Headline</dc:title>
  <dc:creator>Doreen Hendrix</dc:creator>
  <cp:lastModifiedBy>Chad A Cumber</cp:lastModifiedBy>
  <cp:revision>25</cp:revision>
  <dcterms:created xsi:type="dcterms:W3CDTF">2022-09-22T20:44:18Z</dcterms:created>
  <dcterms:modified xsi:type="dcterms:W3CDTF">2023-06-06T16:20:56Z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0x0101009BE15F494A107443B2F64153566396D4</vt:lpwstr>
  </property>
</Properties>
</file>